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74" r:id="rId3"/>
    <p:sldId id="275" r:id="rId4"/>
    <p:sldId id="276" r:id="rId5"/>
    <p:sldId id="271" r:id="rId6"/>
    <p:sldId id="272" r:id="rId7"/>
    <p:sldId id="273" r:id="rId8"/>
    <p:sldId id="277" r:id="rId9"/>
    <p:sldId id="278" r:id="rId10"/>
    <p:sldId id="279" r:id="rId11"/>
    <p:sldId id="280" r:id="rId12"/>
  </p:sldIdLst>
  <p:sldSz cx="9144000" cy="6858000" type="screen4x3"/>
  <p:notesSz cx="7086600" cy="9372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E8A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49" d="100"/>
          <a:sy n="49" d="100"/>
        </p:scale>
        <p:origin x="70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EA58B-5FE4-4939-998C-E6585E812D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3A30E8-3604-48A5-A7E3-5AE89AD44A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C6561-D181-446F-95E1-DD3E462792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557FD00-3E63-412E-98DE-6247518AB8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A9696-5B53-407F-9DFB-5F7F4A84D6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AF07C6-18AE-4EAD-9FB4-484DED1D7E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FD9900-467D-40FA-A42A-0A4BEC7486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57938-863D-4711-B6B7-88C854549C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36200-C125-43C2-B8C7-C70DAAEC9A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89282A-4335-4289-A83F-90698939B1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09BFD-EC33-4DBC-8621-01FA38CF2C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57470F-B93A-4AB0-8A45-5B31EE02BE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9B6BA9C-B685-4986-B647-892BDBF5CC0D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hyperlink" Target="http://en.wikipedia.org/wiki/File:King_Charles_I_by_Antoon_van_Dyck.jpg" TargetMode="Externa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gif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09600" y="190500"/>
            <a:ext cx="7772400" cy="1143000"/>
          </a:xfrm>
        </p:spPr>
        <p:txBody>
          <a:bodyPr/>
          <a:lstStyle/>
          <a:p>
            <a:r>
              <a:rPr lang="en-US" sz="4800" b="1" dirty="0">
                <a:solidFill>
                  <a:schemeClr val="folHlink"/>
                </a:solidFill>
              </a:rPr>
              <a:t>Section 3</a:t>
            </a:r>
            <a:endParaRPr lang="en-US" dirty="0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762000" y="1071625"/>
            <a:ext cx="7086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/>
              <a:t>Parliament Triumphs in England</a:t>
            </a:r>
            <a:endParaRPr lang="en-US" sz="5400" dirty="0"/>
          </a:p>
        </p:txBody>
      </p:sp>
      <p:pic>
        <p:nvPicPr>
          <p:cNvPr id="5122" name="Picture 2" descr="http://www.bestourism.com/img/items/big/764/Houses-of-Parliament_Houses-of-Parliament-view_3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971800"/>
            <a:ext cx="5029200" cy="3281554"/>
          </a:xfrm>
          <a:prstGeom prst="rect">
            <a:avLst/>
          </a:prstGeom>
          <a:noFill/>
        </p:spPr>
      </p:pic>
      <p:pic>
        <p:nvPicPr>
          <p:cNvPr id="5124" name="Picture 4" descr="http://www.churchofengland.org/media/1356522/house%20of%20lords_339x3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124200"/>
            <a:ext cx="2920115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3400" y="2286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Society Still Ruled by a Few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990600"/>
            <a:ext cx="5029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Even with Parliament, Britain still </a:t>
            </a:r>
            <a:r>
              <a:rPr lang="en-US" u="sng" dirty="0">
                <a:solidFill>
                  <a:srgbClr val="FFFF00"/>
                </a:solidFill>
              </a:rPr>
              <a:t>ruled by a powerful few</a:t>
            </a:r>
            <a:r>
              <a:rPr lang="en-US" dirty="0"/>
              <a:t> –= an </a:t>
            </a:r>
            <a:r>
              <a:rPr lang="en-US" b="1" u="sng" dirty="0">
                <a:solidFill>
                  <a:srgbClr val="FFFF00"/>
                </a:solidFill>
              </a:rPr>
              <a:t>OLIGARCHY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was not democratic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Landowning aristocrats  were “natural” ruling class = </a:t>
            </a:r>
            <a:r>
              <a:rPr lang="en-US" b="1" dirty="0">
                <a:solidFill>
                  <a:srgbClr val="FFFF00"/>
                </a:solidFill>
              </a:rPr>
              <a:t>House of Lords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Wealthy and rich business leaders = </a:t>
            </a:r>
            <a:r>
              <a:rPr lang="en-US" b="1" dirty="0">
                <a:solidFill>
                  <a:srgbClr val="FFFF00"/>
                </a:solidFill>
              </a:rPr>
              <a:t>House of Commons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Very few could vote – only male property owners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However – a strong </a:t>
            </a:r>
            <a:r>
              <a:rPr lang="en-US" b="1" dirty="0">
                <a:solidFill>
                  <a:srgbClr val="FFFF00"/>
                </a:solidFill>
              </a:rPr>
              <a:t>middle class was evolving</a:t>
            </a:r>
            <a:r>
              <a:rPr lang="en-US" dirty="0"/>
              <a:t>: merchants, craftspeople, manufacturers = controlled affairs in towns &amp; cities</a:t>
            </a:r>
          </a:p>
        </p:txBody>
      </p:sp>
      <p:pic>
        <p:nvPicPr>
          <p:cNvPr id="22530" name="Picture 2" descr="http://lowres-picturecabinet.com.s3-eu-west-1.amazonaws.com/29/main/3/612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7342" y="914400"/>
            <a:ext cx="3261358" cy="2362200"/>
          </a:xfrm>
          <a:prstGeom prst="rect">
            <a:avLst/>
          </a:prstGeom>
          <a:noFill/>
        </p:spPr>
      </p:pic>
      <p:pic>
        <p:nvPicPr>
          <p:cNvPr id="22532" name="Picture 4" descr="http://assets4.parliament.uk/iv/woa-imageunpack-detail/ImageVault/Images/scope_0/filename_OkuXk6qHkMBW9NPh8e2E.jpg/storage_Edited/ImageVaultHandler.asp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505200"/>
            <a:ext cx="3124200" cy="3124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mysocialstudiesteacher.com/wiki/images/b/be/Seesawparli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4953000" cy="642097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867400" y="457200"/>
            <a:ext cx="2362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And now…… for a quick recap…</a:t>
            </a:r>
          </a:p>
        </p:txBody>
      </p:sp>
      <p:pic>
        <p:nvPicPr>
          <p:cNvPr id="25604" name="Picture 4" descr="http://1.bp.blogspot.com/-bW8c08Sn_Wk/UFZXOqb4AVI/AAAAAAAAAmA/GFPze69znkE/s1600/bandera+reino+uni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667000"/>
            <a:ext cx="2946400" cy="2209800"/>
          </a:xfrm>
          <a:prstGeom prst="rect">
            <a:avLst/>
          </a:prstGeom>
          <a:noFill/>
        </p:spPr>
      </p:pic>
      <p:pic>
        <p:nvPicPr>
          <p:cNvPr id="10" name="Picture 6" descr="http://1812crownforces.tripod.com/sitebuildercontent/sitebuilderpictures/royalcyphe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5105400"/>
            <a:ext cx="3068054" cy="129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228600"/>
            <a:ext cx="5562600" cy="838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b="1" dirty="0">
                <a:solidFill>
                  <a:schemeClr val="folHlink"/>
                </a:solidFill>
              </a:rPr>
              <a:t>ENGLAND </a:t>
            </a:r>
            <a:r>
              <a:rPr lang="en-US" b="1" u="sng" dirty="0">
                <a:solidFill>
                  <a:schemeClr val="folHlink"/>
                </a:solidFill>
              </a:rPr>
              <a:t>did NOT</a:t>
            </a:r>
            <a:r>
              <a:rPr lang="en-US" b="1" dirty="0">
                <a:solidFill>
                  <a:schemeClr val="folHlink"/>
                </a:solidFill>
              </a:rPr>
              <a:t> develop an ABSOLUTE STATE</a:t>
            </a:r>
          </a:p>
          <a:p>
            <a:pPr algn="ctr">
              <a:buFontTx/>
              <a:buNone/>
            </a:pPr>
            <a:endParaRPr lang="en-US" b="1" dirty="0">
              <a:solidFill>
                <a:schemeClr val="folHlink"/>
              </a:solidFill>
            </a:endParaRPr>
          </a:p>
          <a:p>
            <a:pPr algn="ctr">
              <a:buFontTx/>
              <a:buNone/>
            </a:pPr>
            <a:endParaRPr lang="en-US" sz="2400" b="1" dirty="0">
              <a:solidFill>
                <a:schemeClr val="folHlink"/>
              </a:solidFill>
            </a:endParaRPr>
          </a:p>
        </p:txBody>
      </p:sp>
      <p:sp>
        <p:nvSpPr>
          <p:cNvPr id="16388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381000" y="1447800"/>
            <a:ext cx="4724400" cy="2971800"/>
          </a:xfrm>
        </p:spPr>
        <p:txBody>
          <a:bodyPr/>
          <a:lstStyle/>
          <a:p>
            <a:r>
              <a:rPr lang="en-US" sz="2400" dirty="0"/>
              <a:t>From 1485 to 1603 England was ruled by the </a:t>
            </a:r>
            <a:r>
              <a:rPr lang="en-US" sz="2400" dirty="0">
                <a:solidFill>
                  <a:schemeClr val="folHlink"/>
                </a:solidFill>
              </a:rPr>
              <a:t>Tudor Dynasty</a:t>
            </a:r>
          </a:p>
          <a:p>
            <a:pPr>
              <a:buNone/>
            </a:pPr>
            <a:endParaRPr lang="en-US" sz="2400" dirty="0"/>
          </a:p>
          <a:p>
            <a:r>
              <a:rPr lang="en-US" sz="2400" dirty="0"/>
              <a:t>They believed in Divine Right but SHREWDLY recognized the values of </a:t>
            </a:r>
            <a:r>
              <a:rPr lang="en-US" sz="2400" dirty="0">
                <a:solidFill>
                  <a:schemeClr val="folHlink"/>
                </a:solidFill>
              </a:rPr>
              <a:t>GOOD RELATIONS WITH PARLIAMENT</a:t>
            </a:r>
            <a:endParaRPr lang="en-US" sz="2400" dirty="0"/>
          </a:p>
        </p:txBody>
      </p:sp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533400"/>
            <a:ext cx="3056012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 descr="http://www.tudor-buildings.co.uk/images/tudor-monarch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343400"/>
            <a:ext cx="5495925" cy="2247901"/>
          </a:xfrm>
          <a:prstGeom prst="rect">
            <a:avLst/>
          </a:prstGeom>
          <a:noFill/>
        </p:spPr>
      </p:pic>
      <p:pic>
        <p:nvPicPr>
          <p:cNvPr id="20486" name="Picture 6" descr="http://1812crownforces.tripod.com/sitebuildercontent/sitebuilderpictures/royalcyphe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199" y="5257800"/>
            <a:ext cx="2792307" cy="129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228600"/>
            <a:ext cx="4114800" cy="838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800" b="1" dirty="0">
                <a:solidFill>
                  <a:schemeClr val="folHlink"/>
                </a:solidFill>
              </a:rPr>
              <a:t>ENGLAND </a:t>
            </a:r>
            <a:r>
              <a:rPr lang="en-US" sz="2800" b="1" u="sng" dirty="0">
                <a:solidFill>
                  <a:schemeClr val="folHlink"/>
                </a:solidFill>
              </a:rPr>
              <a:t>did NOT</a:t>
            </a:r>
            <a:r>
              <a:rPr lang="en-US" sz="2800" b="1" dirty="0">
                <a:solidFill>
                  <a:schemeClr val="folHlink"/>
                </a:solidFill>
              </a:rPr>
              <a:t> develop an ABSOLUTE STATE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sz="quarter" idx="4"/>
          </p:nvPr>
        </p:nvSpPr>
        <p:spPr>
          <a:xfrm>
            <a:off x="4267200" y="1828800"/>
            <a:ext cx="4191000" cy="3200400"/>
          </a:xfrm>
        </p:spPr>
        <p:txBody>
          <a:bodyPr/>
          <a:lstStyle/>
          <a:p>
            <a:r>
              <a:rPr lang="en-US" sz="2800" dirty="0">
                <a:solidFill>
                  <a:schemeClr val="folHlink"/>
                </a:solidFill>
              </a:rPr>
              <a:t>Queen Elizabeth</a:t>
            </a:r>
            <a:r>
              <a:rPr lang="en-US" sz="2400" dirty="0"/>
              <a:t> consulted and controlled Parliament</a:t>
            </a:r>
          </a:p>
          <a:p>
            <a:r>
              <a:rPr lang="en-US" sz="2400" dirty="0"/>
              <a:t>She willingly called Parliament into session to enact her policies</a:t>
            </a:r>
          </a:p>
          <a:p>
            <a:r>
              <a:rPr lang="en-US" sz="2400" dirty="0"/>
              <a:t>“Good Queen Bess” - a popular and successful ruler </a:t>
            </a:r>
          </a:p>
        </p:txBody>
      </p:sp>
      <p:pic>
        <p:nvPicPr>
          <p:cNvPr id="8" name="Picture 6" descr="http://1812crownforces.tripod.com/sitebuildercontent/sitebuilderpictures/royalcyph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8600"/>
            <a:ext cx="3429000" cy="1447800"/>
          </a:xfrm>
          <a:prstGeom prst="rect">
            <a:avLst/>
          </a:prstGeom>
          <a:noFill/>
        </p:spPr>
      </p:pic>
      <p:pic>
        <p:nvPicPr>
          <p:cNvPr id="19458" name="Picture 2" descr="http://img2.imagesbn.com/images/103640000/1036442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905000"/>
            <a:ext cx="3748548" cy="4648200"/>
          </a:xfrm>
          <a:prstGeom prst="rect">
            <a:avLst/>
          </a:prstGeom>
          <a:noFill/>
        </p:spPr>
      </p:pic>
      <p:pic>
        <p:nvPicPr>
          <p:cNvPr id="19460" name="Picture 4" descr="http://blog.londonconnection.com/wp-content/uploads/2011/03/Screen-shot-2011-03-23-at-5.36.23-A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4876800"/>
            <a:ext cx="4219575" cy="1608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304800"/>
            <a:ext cx="4191000" cy="2362200"/>
          </a:xfrm>
        </p:spPr>
        <p:txBody>
          <a:bodyPr/>
          <a:lstStyle/>
          <a:p>
            <a:r>
              <a:rPr lang="en-US" sz="2400" dirty="0"/>
              <a:t>The </a:t>
            </a:r>
            <a:r>
              <a:rPr lang="en-US" sz="2400" b="1" dirty="0">
                <a:solidFill>
                  <a:schemeClr val="folHlink"/>
                </a:solidFill>
              </a:rPr>
              <a:t>Stuart Monarchy</a:t>
            </a:r>
            <a:r>
              <a:rPr lang="en-US" sz="2400" dirty="0"/>
              <a:t> begins in 1603 (Elizabeth has no direct heir)</a:t>
            </a:r>
          </a:p>
          <a:p>
            <a:r>
              <a:rPr lang="en-US" sz="2400" dirty="0"/>
              <a:t>Begins a </a:t>
            </a:r>
            <a:r>
              <a:rPr lang="en-US" sz="2400" b="1" dirty="0">
                <a:solidFill>
                  <a:schemeClr val="folHlink"/>
                </a:solidFill>
              </a:rPr>
              <a:t>century of Revolution</a:t>
            </a:r>
            <a:r>
              <a:rPr lang="en-US" sz="2400" dirty="0"/>
              <a:t> - pitted Stuart </a:t>
            </a:r>
            <a:r>
              <a:rPr lang="en-US" sz="2400" u="sng" dirty="0"/>
              <a:t>Monarchs against Parliament</a:t>
            </a:r>
            <a:endParaRPr lang="en-US" sz="2400" dirty="0"/>
          </a:p>
        </p:txBody>
      </p:sp>
      <p:pic>
        <p:nvPicPr>
          <p:cNvPr id="17415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2895600"/>
            <a:ext cx="2620963" cy="3581400"/>
          </a:xfrm>
          <a:noFill/>
          <a:ln/>
        </p:spPr>
      </p:pic>
      <p:pic>
        <p:nvPicPr>
          <p:cNvPr id="21506" name="Picture 2" descr="http://www.paradoxplace.com/Perspectives/Chronologies/Genealogies/English_Monarchs/Stuart/stuar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657600"/>
            <a:ext cx="5133975" cy="2833273"/>
          </a:xfrm>
          <a:prstGeom prst="rect">
            <a:avLst/>
          </a:prstGeom>
          <a:noFill/>
        </p:spPr>
      </p:pic>
      <p:pic>
        <p:nvPicPr>
          <p:cNvPr id="21508" name="Picture 4" descr="http://img376.imageshack.us/img376/861/charlesi450uy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28600"/>
            <a:ext cx="3581400" cy="2932272"/>
          </a:xfrm>
          <a:prstGeom prst="rect">
            <a:avLst/>
          </a:prstGeom>
          <a:noFill/>
        </p:spPr>
      </p:pic>
      <p:pic>
        <p:nvPicPr>
          <p:cNvPr id="21510" name="Picture 6" descr="http://4.bp.blogspot.com/-b1ICtDEj6Cc/TsjrcdIc2YI/AAAAAAAACTE/591d2BEwAVc/s1600/crown_scepter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3352800"/>
            <a:ext cx="1295399" cy="129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Grp="1" noChangeArrowheads="1"/>
          </p:cNvSpPr>
          <p:nvPr>
            <p:ph sz="quarter" idx="4"/>
          </p:nvPr>
        </p:nvSpPr>
        <p:spPr>
          <a:xfrm>
            <a:off x="228600" y="228600"/>
            <a:ext cx="4038600" cy="4419600"/>
          </a:xfrm>
        </p:spPr>
        <p:txBody>
          <a:bodyPr/>
          <a:lstStyle/>
          <a:p>
            <a:r>
              <a:rPr lang="en-US" sz="2400" dirty="0"/>
              <a:t>1625 - </a:t>
            </a:r>
            <a:r>
              <a:rPr lang="en-US" sz="2400" b="1" dirty="0">
                <a:solidFill>
                  <a:schemeClr val="folHlink"/>
                </a:solidFill>
              </a:rPr>
              <a:t>Charles I</a:t>
            </a:r>
            <a:r>
              <a:rPr lang="en-US" sz="2400" b="1" dirty="0"/>
              <a:t> </a:t>
            </a:r>
            <a:r>
              <a:rPr lang="en-US" sz="2400" dirty="0"/>
              <a:t>inherits the throne - wants to rule as </a:t>
            </a:r>
            <a:r>
              <a:rPr lang="en-US" sz="2400" b="1" dirty="0">
                <a:solidFill>
                  <a:schemeClr val="folHlink"/>
                </a:solidFill>
              </a:rPr>
              <a:t>ABSOLUTE MONARCH</a:t>
            </a:r>
            <a:endParaRPr lang="en-US" sz="2400" b="1" dirty="0"/>
          </a:p>
          <a:p>
            <a:r>
              <a:rPr lang="en-US" sz="2400" dirty="0"/>
              <a:t>Imprisoned foes without a trial – </a:t>
            </a:r>
          </a:p>
          <a:p>
            <a:r>
              <a:rPr lang="en-US" sz="2400" dirty="0"/>
              <a:t>Parliament forced him to sign the Petition of Right</a:t>
            </a:r>
          </a:p>
          <a:p>
            <a:r>
              <a:rPr lang="en-US" sz="2400" dirty="0"/>
              <a:t>Dissolved Parliament - ignores them for 11 years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ENGLISH CIVIL WAR </a:t>
            </a:r>
            <a:r>
              <a:rPr lang="en-US" sz="2400" dirty="0"/>
              <a:t>breaks out (Roundheads - Cromwell)</a:t>
            </a:r>
          </a:p>
          <a:p>
            <a:r>
              <a:rPr lang="en-US" sz="2400" dirty="0"/>
              <a:t>Charles I EXECUTED in 1649</a:t>
            </a:r>
          </a:p>
          <a:p>
            <a:endParaRPr lang="en-US" sz="2400" dirty="0"/>
          </a:p>
        </p:txBody>
      </p:sp>
      <p:pic>
        <p:nvPicPr>
          <p:cNvPr id="3074" name="Picture 2" descr="http://1.bp.blogspot.com/_VWR7MnIUN4M/RwWspOwNCGI/AAAAAAAABRc/xmRahPJ8bPU/s400/charlespicw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657600"/>
            <a:ext cx="3283528" cy="2971800"/>
          </a:xfrm>
          <a:prstGeom prst="rect">
            <a:avLst/>
          </a:prstGeom>
          <a:noFill/>
        </p:spPr>
      </p:pic>
      <p:pic>
        <p:nvPicPr>
          <p:cNvPr id="10" name="Picture 6" descr="http://1812crownforces.tripod.com/sitebuildercontent/sitebuilderpictures/royalcyph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5638800"/>
            <a:ext cx="2346159" cy="990600"/>
          </a:xfrm>
          <a:prstGeom prst="rect">
            <a:avLst/>
          </a:prstGeom>
          <a:noFill/>
        </p:spPr>
      </p:pic>
      <p:pic>
        <p:nvPicPr>
          <p:cNvPr id="3076" name="Picture 4" descr="http://img2.imagesbn.com/images/103270000/1032788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81000"/>
            <a:ext cx="1981200" cy="2979248"/>
          </a:xfrm>
          <a:prstGeom prst="rect">
            <a:avLst/>
          </a:prstGeom>
          <a:noFill/>
        </p:spPr>
      </p:pic>
      <p:pic>
        <p:nvPicPr>
          <p:cNvPr id="3078" name="Picture 6" descr="http://upload.wikimedia.org/wikipedia/commons/thumb/9/96/King_Charles_I_by_Antoon_van_Dyck.jpg/220px-King_Charles_I_by_Antoon_van_Dyck.jpg">
            <a:hlinkClick r:id="rId5" tooltip="Portrait by Anthony van Dyck, 1636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228600"/>
            <a:ext cx="2095500" cy="3619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381000"/>
            <a:ext cx="4191000" cy="6019800"/>
          </a:xfrm>
        </p:spPr>
        <p:txBody>
          <a:bodyPr/>
          <a:lstStyle/>
          <a:p>
            <a:r>
              <a:rPr lang="en-US" sz="2400" dirty="0"/>
              <a:t>Cromwell made England a Commonwealth under Military Rule</a:t>
            </a:r>
          </a:p>
          <a:p>
            <a:r>
              <a:rPr lang="en-US" sz="2400" dirty="0"/>
              <a:t>Made England a Puritan Society- very strict</a:t>
            </a:r>
          </a:p>
          <a:p>
            <a:r>
              <a:rPr lang="en-US" sz="2400" dirty="0"/>
              <a:t>He dies in 1658 - people sick of military rule – </a:t>
            </a:r>
          </a:p>
          <a:p>
            <a:r>
              <a:rPr lang="en-US" sz="2400" dirty="0"/>
              <a:t>Parliament brings back the King, </a:t>
            </a:r>
            <a:r>
              <a:rPr lang="en-US" sz="2400" b="1" dirty="0">
                <a:solidFill>
                  <a:schemeClr val="folHlink"/>
                </a:solidFill>
              </a:rPr>
              <a:t>Charles II</a:t>
            </a:r>
            <a:r>
              <a:rPr lang="en-US" sz="2400" b="1" dirty="0"/>
              <a:t> </a:t>
            </a:r>
            <a:r>
              <a:rPr lang="en-US" sz="2400" dirty="0"/>
              <a:t>from exile - this is the </a:t>
            </a:r>
            <a:r>
              <a:rPr lang="en-US" sz="2800" b="1" dirty="0">
                <a:solidFill>
                  <a:schemeClr val="folHlink"/>
                </a:solidFill>
              </a:rPr>
              <a:t>RESTORATION</a:t>
            </a:r>
            <a:endParaRPr lang="en-US" sz="2800" b="1" dirty="0"/>
          </a:p>
          <a:p>
            <a:r>
              <a:rPr lang="en-US" sz="2400" dirty="0"/>
              <a:t>Charles was a popular ruler</a:t>
            </a:r>
          </a:p>
          <a:p>
            <a:r>
              <a:rPr lang="en-US" sz="2400" dirty="0"/>
              <a:t>He restored the Church of England (ANGLICAN) but tolerates all religions</a:t>
            </a:r>
          </a:p>
          <a:p>
            <a:endParaRPr lang="en-US" sz="2400" dirty="0"/>
          </a:p>
        </p:txBody>
      </p:sp>
      <p:pic>
        <p:nvPicPr>
          <p:cNvPr id="2050" name="Picture 2" descr="http://img2.imagesbn.com/images/102340000/1023406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1" y="533400"/>
            <a:ext cx="1809750" cy="2895600"/>
          </a:xfrm>
          <a:prstGeom prst="rect">
            <a:avLst/>
          </a:prstGeom>
          <a:noFill/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6148" y="304800"/>
            <a:ext cx="2369251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http://laboringinthelord.com/wp-content/uploads/2011/05/The-Restora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114800"/>
            <a:ext cx="4047382" cy="2362200"/>
          </a:xfrm>
          <a:prstGeom prst="rect">
            <a:avLst/>
          </a:prstGeom>
          <a:noFill/>
        </p:spPr>
      </p:pic>
      <p:pic>
        <p:nvPicPr>
          <p:cNvPr id="8" name="Picture 6" descr="http://1812crownforces.tripod.com/sitebuildercontent/sitebuilderpictures/royalcypher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2819400"/>
            <a:ext cx="2346159" cy="99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228600"/>
            <a:ext cx="4343400" cy="5943600"/>
          </a:xfrm>
        </p:spPr>
        <p:txBody>
          <a:bodyPr/>
          <a:lstStyle/>
          <a:p>
            <a:r>
              <a:rPr lang="en-US" sz="2400" dirty="0"/>
              <a:t>Charles dies, </a:t>
            </a:r>
            <a:r>
              <a:rPr lang="en-US" sz="2400" b="1" dirty="0">
                <a:solidFill>
                  <a:srgbClr val="FFFF00"/>
                </a:solidFill>
              </a:rPr>
              <a:t>James II </a:t>
            </a:r>
            <a:r>
              <a:rPr lang="en-US" sz="2400" dirty="0"/>
              <a:t>inherits - Parliament fears he will bring back the Roman Catholic Church</a:t>
            </a:r>
          </a:p>
          <a:p>
            <a:pPr>
              <a:buNone/>
            </a:pPr>
            <a:endParaRPr lang="en-US" sz="2400" dirty="0"/>
          </a:p>
          <a:p>
            <a:r>
              <a:rPr lang="en-US" sz="2400" dirty="0"/>
              <a:t>Parliament invites James’ protestant daughter and her husband to rule - </a:t>
            </a:r>
            <a:r>
              <a:rPr lang="en-US" sz="2400" b="1" dirty="0">
                <a:solidFill>
                  <a:schemeClr val="folHlink"/>
                </a:solidFill>
              </a:rPr>
              <a:t>WILLIAM and MARY of ORANGE</a:t>
            </a:r>
            <a:r>
              <a:rPr lang="en-US" sz="2400" b="1" dirty="0"/>
              <a:t> </a:t>
            </a:r>
            <a:r>
              <a:rPr lang="en-US" sz="2400" dirty="0"/>
              <a:t>land with their armies - James flees</a:t>
            </a:r>
          </a:p>
          <a:p>
            <a:pPr>
              <a:buNone/>
            </a:pPr>
            <a:endParaRPr lang="en-US" sz="2400" dirty="0"/>
          </a:p>
          <a:p>
            <a:r>
              <a:rPr lang="en-US" sz="2400" dirty="0"/>
              <a:t>This bloodless overthrow becomes known as THE </a:t>
            </a:r>
            <a:r>
              <a:rPr lang="en-US" sz="2400" b="1" dirty="0">
                <a:solidFill>
                  <a:schemeClr val="folHlink"/>
                </a:solidFill>
              </a:rPr>
              <a:t>GLORIOUS REVOLUTION</a:t>
            </a:r>
            <a:endParaRPr lang="en-US" sz="2400" dirty="0"/>
          </a:p>
        </p:txBody>
      </p:sp>
      <p:pic>
        <p:nvPicPr>
          <p:cNvPr id="1026" name="Picture 2" descr="http://www.iranian.com/main/files/blogimages/GloriousRevolu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667000"/>
            <a:ext cx="2514600" cy="3941379"/>
          </a:xfrm>
          <a:prstGeom prst="rect">
            <a:avLst/>
          </a:prstGeom>
          <a:noFill/>
        </p:spPr>
      </p:pic>
      <p:pic>
        <p:nvPicPr>
          <p:cNvPr id="1028" name="Picture 4" descr="http://upload.wikimedia.org/wikipedia/commons/thumb/b/bf/William_and_Mary.jpg/220px-William_and_Ma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457200"/>
            <a:ext cx="2095500" cy="2695576"/>
          </a:xfrm>
          <a:prstGeom prst="rect">
            <a:avLst/>
          </a:prstGeom>
          <a:noFill/>
        </p:spPr>
      </p:pic>
      <p:pic>
        <p:nvPicPr>
          <p:cNvPr id="1030" name="Picture 6" descr="http://faculty.history.wisc.edu/sommerville/351/351images/james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28600"/>
            <a:ext cx="1676400" cy="2291788"/>
          </a:xfrm>
          <a:prstGeom prst="rect">
            <a:avLst/>
          </a:prstGeom>
          <a:noFill/>
        </p:spPr>
      </p:pic>
      <p:pic>
        <p:nvPicPr>
          <p:cNvPr id="1038" name="Picture 14" descr="http://qph.cf.quoracdn.net/main-qimg-d8bd3eb53c523a9ab4c7fa57666f9c1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3886200"/>
            <a:ext cx="1447800" cy="16566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Rectangle 6"/>
          <p:cNvSpPr>
            <a:spLocks noGrp="1" noChangeArrowheads="1"/>
          </p:cNvSpPr>
          <p:nvPr>
            <p:ph sz="quarter" idx="4"/>
          </p:nvPr>
        </p:nvSpPr>
        <p:spPr>
          <a:xfrm>
            <a:off x="4267200" y="0"/>
            <a:ext cx="4648200" cy="6553200"/>
          </a:xfrm>
        </p:spPr>
        <p:txBody>
          <a:bodyPr/>
          <a:lstStyle/>
          <a:p>
            <a:r>
              <a:rPr lang="en-US" sz="2400" dirty="0"/>
              <a:t>Before being crowned, William and Mary had to sign the </a:t>
            </a:r>
            <a:r>
              <a:rPr lang="en-US" sz="2400" b="1" dirty="0">
                <a:solidFill>
                  <a:schemeClr val="folHlink"/>
                </a:solidFill>
              </a:rPr>
              <a:t>ENGLISH BILL of RIGHTS - </a:t>
            </a:r>
            <a:r>
              <a:rPr lang="en-US" sz="2400" dirty="0">
                <a:solidFill>
                  <a:schemeClr val="folHlink"/>
                </a:solidFill>
              </a:rPr>
              <a:t>which insured the superiority of Parliament over the monarchy</a:t>
            </a:r>
          </a:p>
          <a:p>
            <a:pPr>
              <a:buNone/>
            </a:pPr>
            <a:endParaRPr lang="en-US" sz="2400" dirty="0">
              <a:solidFill>
                <a:schemeClr val="folHlink"/>
              </a:solidFill>
            </a:endParaRPr>
          </a:p>
          <a:p>
            <a:r>
              <a:rPr lang="en-US" sz="2400" dirty="0"/>
              <a:t>Monarch had to call Parliament into session regularly - Monarch could not interfere in debates or suspend laws - barred Roman Catholic church from sitting on the throne</a:t>
            </a:r>
          </a:p>
          <a:p>
            <a:endParaRPr lang="en-US" sz="2400" dirty="0"/>
          </a:p>
          <a:p>
            <a:r>
              <a:rPr lang="en-US" sz="2400" dirty="0"/>
              <a:t>England ‘s government becomes a </a:t>
            </a:r>
            <a:r>
              <a:rPr lang="en-US" sz="2800" b="1" dirty="0">
                <a:solidFill>
                  <a:srgbClr val="FFFF00"/>
                </a:solidFill>
              </a:rPr>
              <a:t>limited monarchy </a:t>
            </a:r>
            <a:r>
              <a:rPr lang="en-US" sz="2400" b="1" dirty="0">
                <a:solidFill>
                  <a:srgbClr val="FFFF00"/>
                </a:solidFill>
              </a:rPr>
              <a:t>- </a:t>
            </a:r>
            <a:r>
              <a:rPr lang="en-US" sz="2400" dirty="0">
                <a:solidFill>
                  <a:srgbClr val="FFFF00"/>
                </a:solidFill>
              </a:rPr>
              <a:t>constitution or legislative body limits the monarch’s powers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24578" name="Picture 2" descr="http://www.landofthebrave.info/images/william-mary-16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4023580" cy="3200401"/>
          </a:xfrm>
          <a:prstGeom prst="rect">
            <a:avLst/>
          </a:prstGeom>
          <a:noFill/>
        </p:spPr>
      </p:pic>
      <p:pic>
        <p:nvPicPr>
          <p:cNvPr id="24580" name="Picture 4" descr="http://www.xtimeline.com/__UserPic_Large/35575/evt0909070620000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886199"/>
            <a:ext cx="2552700" cy="2704131"/>
          </a:xfrm>
          <a:prstGeom prst="rect">
            <a:avLst/>
          </a:prstGeom>
          <a:noFill/>
        </p:spPr>
      </p:pic>
      <p:pic>
        <p:nvPicPr>
          <p:cNvPr id="24584" name="Picture 8" descr="http://www.everythinguniversal.com/images/quill_pe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657600"/>
            <a:ext cx="2286000" cy="2457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Rectangle 6"/>
          <p:cNvSpPr>
            <a:spLocks noGrp="1" noChangeArrowheads="1"/>
          </p:cNvSpPr>
          <p:nvPr>
            <p:ph sz="quarter" idx="4"/>
          </p:nvPr>
        </p:nvSpPr>
        <p:spPr>
          <a:xfrm>
            <a:off x="228600" y="228600"/>
            <a:ext cx="5029200" cy="2438400"/>
          </a:xfrm>
        </p:spPr>
        <p:txBody>
          <a:bodyPr/>
          <a:lstStyle/>
          <a:p>
            <a:pPr>
              <a:buNone/>
            </a:pPr>
            <a:r>
              <a:rPr lang="en-US" sz="2400" b="1" dirty="0">
                <a:solidFill>
                  <a:schemeClr val="folHlink"/>
                </a:solidFill>
              </a:rPr>
              <a:t>The Evolution of Britain’s </a:t>
            </a:r>
            <a:r>
              <a:rPr lang="en-US" sz="2400" b="1" u="sng" dirty="0">
                <a:solidFill>
                  <a:schemeClr val="folHlink"/>
                </a:solidFill>
              </a:rPr>
              <a:t>CONSTITUTIONAL GOVERNMENT </a:t>
            </a:r>
            <a:r>
              <a:rPr lang="en-US" sz="2400" b="1" dirty="0">
                <a:solidFill>
                  <a:schemeClr val="folHlink"/>
                </a:solidFill>
              </a:rPr>
              <a:t>– </a:t>
            </a:r>
            <a:r>
              <a:rPr lang="en-US" sz="2400" dirty="0">
                <a:solidFill>
                  <a:schemeClr val="folHlink"/>
                </a:solidFill>
              </a:rPr>
              <a:t>a government whose power is defined &amp; limited by laws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00600" y="2286000"/>
            <a:ext cx="3886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u="sng" dirty="0"/>
              <a:t>Political parties </a:t>
            </a:r>
            <a:r>
              <a:rPr lang="en-US" dirty="0"/>
              <a:t>emerge: Tories &amp; Whigs</a:t>
            </a:r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b="1" u="sng" dirty="0"/>
              <a:t>The Cabinet System</a:t>
            </a:r>
            <a:r>
              <a:rPr lang="en-US" dirty="0"/>
              <a:t>: a few parliamentary advisors set policy</a:t>
            </a:r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b="1" u="sng" dirty="0"/>
              <a:t>Prime Minister</a:t>
            </a:r>
            <a:r>
              <a:rPr lang="en-US" dirty="0"/>
              <a:t>: Head of the cabinet; leader of major party in House of Commons; chief official in British government</a:t>
            </a:r>
          </a:p>
        </p:txBody>
      </p:sp>
      <p:pic>
        <p:nvPicPr>
          <p:cNvPr id="23556" name="Picture 4" descr="http://img2.imagesbn.com/images/104870000/1048761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28599"/>
            <a:ext cx="1524000" cy="1993605"/>
          </a:xfrm>
          <a:prstGeom prst="rect">
            <a:avLst/>
          </a:prstGeom>
          <a:noFill/>
        </p:spPr>
      </p:pic>
      <p:pic>
        <p:nvPicPr>
          <p:cNvPr id="23558" name="Picture 6" descr="http://ourgoverningprinciples.files.wordpress.com/2010/02/uk-fusion-of-pow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86000"/>
            <a:ext cx="3625119" cy="4010025"/>
          </a:xfrm>
          <a:prstGeom prst="rect">
            <a:avLst/>
          </a:prstGeom>
          <a:noFill/>
        </p:spPr>
      </p:pic>
      <p:pic>
        <p:nvPicPr>
          <p:cNvPr id="23560" name="Picture 8" descr="http://static.guim.co.uk/sys-images/Books/Pix/covers/2007/03/08/The-Great-Man-Sir-Robert-W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228600"/>
            <a:ext cx="1295400" cy="1973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466</Words>
  <Application>Microsoft Office PowerPoint</Application>
  <PresentationFormat>On-screen Show (4:3)</PresentationFormat>
  <Paragraphs>48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Times</vt:lpstr>
      <vt:lpstr>Blank Presentation</vt:lpstr>
      <vt:lpstr>Section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Cyprress Bay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MODERN EUROPE</dc:title>
  <dc:creator>Kathleen Harrington</dc:creator>
  <cp:lastModifiedBy>Kathleen D. Harrington</cp:lastModifiedBy>
  <cp:revision>96</cp:revision>
  <dcterms:created xsi:type="dcterms:W3CDTF">2007-04-19T00:17:09Z</dcterms:created>
  <dcterms:modified xsi:type="dcterms:W3CDTF">2020-01-30T19:51:19Z</dcterms:modified>
</cp:coreProperties>
</file>